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5" r:id="rId7"/>
    <p:sldId id="259" r:id="rId8"/>
    <p:sldId id="266" r:id="rId9"/>
    <p:sldId id="264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3EEFF-2894-43E4-98BD-CAB7AE40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249468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НОВЫЙ ГОД И РОЖДЕСТВО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CE5E7A-5591-42C6-BF07-096B479AF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                                                                                     </a:t>
            </a:r>
            <a:r>
              <a:rPr lang="ru-RU" b="1" dirty="0"/>
              <a:t>ОХРАНА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322234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EBF90A4-80B9-42DE-8BD3-A6F40AE2D13C}"/>
              </a:ext>
            </a:extLst>
          </p:cNvPr>
          <p:cNvSpPr/>
          <p:nvPr/>
        </p:nvSpPr>
        <p:spPr>
          <a:xfrm>
            <a:off x="5079533" y="356532"/>
            <a:ext cx="6107186" cy="26928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квартирах и частных домах </a:t>
            </a:r>
            <a:r>
              <a:rPr lang="ru-RU" b="1" dirty="0">
                <a:ln>
                  <a:solidFill>
                    <a:srgbClr val="FF0000"/>
                  </a:solidFill>
                </a:ln>
              </a:rPr>
              <a:t>не рекомендуется </a:t>
            </a:r>
            <a:r>
              <a:rPr lang="ru-RU" b="1" dirty="0"/>
              <a:t>при праздновании Нового Года зажигать дома бенгальские огни, использовать взрывающиеся хлопушки, зажигать на ёлках свечи, украшать их игрушками из легковоспламеняющихся материалов. Не оставляйте без присмотра включённые электроприборы. 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52E2DE6-A28F-4C32-80EB-0A82EC37CED4}"/>
              </a:ext>
            </a:extLst>
          </p:cNvPr>
          <p:cNvSpPr/>
          <p:nvPr/>
        </p:nvSpPr>
        <p:spPr>
          <a:xfrm>
            <a:off x="645953" y="3204594"/>
            <a:ext cx="6786693" cy="3028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случае малейших признаков загорания немедленно сообщите в пожарную часть по телефону — 101, с мобильного телефона 112 (бесплатно), эвакуируйте людей и приступите к тушению огня подручными средствами.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Соблюдая указанные требования, вы гарантируете себе хорошее настроение и веселый праздник.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AA2C2A-48AF-47F6-9C80-FE1C338AA1A9}"/>
              </a:ext>
            </a:extLst>
          </p:cNvPr>
          <p:cNvSpPr/>
          <p:nvPr/>
        </p:nvSpPr>
        <p:spPr>
          <a:xfrm>
            <a:off x="3397541" y="637563"/>
            <a:ext cx="838060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Уважаемые родители!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Расскажите ребёнку о правилах пожарной безопасности в доступной форме в виде бесед, сказок.</a:t>
            </a:r>
          </a:p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Необходимо, чтобы дети знали об опасностях игр со спичками, зажигалками, петардами, о правилах поведения при пожаре. </a:t>
            </a: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Помните!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Соблюдение мер пожарной безопасности – это залог вашего благополучия, сохранности вашей жизни и жизни ваших близких!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981340-D398-4CA2-963E-EBCD0A82D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7" y="1480678"/>
            <a:ext cx="3370758" cy="51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3DED3-9AB4-40D4-8630-30D8ACDE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Правила поведения в общественных местах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 время проведения новогодних массовых мероприятий</a:t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A9626-2CC3-44F2-A69A-F7A56C0810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1. Ни в коем случае не отходите далеко от детей, т.к. при большом скоплении людей легко затеряться. </a:t>
            </a:r>
          </a:p>
          <a:p>
            <a:pPr marL="0" indent="0">
              <a:buNone/>
            </a:pPr>
            <a:br>
              <a:rPr lang="ru-RU" b="1" dirty="0"/>
            </a:br>
            <a:r>
              <a:rPr lang="ru-RU" b="1" dirty="0"/>
              <a:t>2. В местах проведения массовых новогодних гуляний старайтесь держаться подальше от толпы, во избежание получения травм.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6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978A8D-FA02-4560-8289-20DDF37FD1C2}"/>
              </a:ext>
            </a:extLst>
          </p:cNvPr>
          <p:cNvSpPr/>
          <p:nvPr/>
        </p:nvSpPr>
        <p:spPr>
          <a:xfrm>
            <a:off x="1031845" y="612845"/>
            <a:ext cx="912722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Condensed"/>
              </a:rPr>
              <a:t>Следует: </a:t>
            </a:r>
          </a:p>
          <a:p>
            <a:pPr algn="ctr"/>
            <a:br>
              <a:rPr lang="ru-RU" dirty="0"/>
            </a:br>
            <a:r>
              <a:rPr lang="ru-RU" b="1" dirty="0">
                <a:solidFill>
                  <a:srgbClr val="222222"/>
                </a:solidFill>
                <a:latin typeface="Fira Sans Condensed"/>
              </a:rPr>
              <a:t>3. </a:t>
            </a:r>
            <a:r>
              <a:rPr lang="ru-RU" sz="2000" b="1" dirty="0">
                <a:solidFill>
                  <a:srgbClr val="222222"/>
                </a:solidFill>
                <a:latin typeface="Fira Sans Condensed"/>
              </a:rPr>
              <a:t>Подчиняться законным предупреждениям и требованиям администрации, милиции и иных лиц, ответственных за поддержание порядка, пожарной безопасности. </a:t>
            </a:r>
          </a:p>
          <a:p>
            <a:pPr algn="ctr"/>
            <a:br>
              <a:rPr lang="ru-RU" sz="2000" b="1" dirty="0">
                <a:solidFill>
                  <a:srgbClr val="222222"/>
                </a:solidFill>
                <a:latin typeface="Fira Sans Condensed"/>
              </a:rPr>
            </a:br>
            <a:r>
              <a:rPr lang="ru-RU" sz="2000" b="1" dirty="0">
                <a:solidFill>
                  <a:srgbClr val="222222"/>
                </a:solidFill>
                <a:latin typeface="Fira Sans Condensed"/>
              </a:rPr>
              <a:t>4. Вести себя уважительно по отношению к участникам массовых мероприятий, обслуживающему персоналу, должностным лицам, ответственным за поддержание общественного порядка и безопасности при проведении массовых мероприятий. </a:t>
            </a:r>
            <a:br>
              <a:rPr lang="ru-RU" sz="2000" b="1" dirty="0">
                <a:solidFill>
                  <a:srgbClr val="222222"/>
                </a:solidFill>
                <a:latin typeface="Fira Sans Condensed"/>
              </a:rPr>
            </a:b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0684A-2146-42DA-A435-66D7E7B3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561" y="3942826"/>
            <a:ext cx="3236751" cy="27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877FCD-4E6D-4C54-B8BC-77919CD8AD34}"/>
              </a:ext>
            </a:extLst>
          </p:cNvPr>
          <p:cNvSpPr/>
          <p:nvPr/>
        </p:nvSpPr>
        <p:spPr>
          <a:xfrm>
            <a:off x="258182" y="1241572"/>
            <a:ext cx="56225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Fira Sans Condensed"/>
              </a:rPr>
              <a:t>5</a:t>
            </a:r>
            <a:r>
              <a:rPr lang="ru-RU" sz="2000" b="1" dirty="0">
                <a:solidFill>
                  <a:srgbClr val="222222"/>
                </a:solidFill>
                <a:latin typeface="Fira Sans Condensed"/>
              </a:rPr>
              <a:t>. Не допускать действий, способных создать опасность для окружающих и привести к созданию экстремальной ситуации. </a:t>
            </a:r>
          </a:p>
          <a:p>
            <a:br>
              <a:rPr lang="ru-RU" sz="2000" b="1" dirty="0">
                <a:solidFill>
                  <a:srgbClr val="222222"/>
                </a:solidFill>
                <a:latin typeface="Fira Sans Condensed"/>
              </a:rPr>
            </a:br>
            <a:r>
              <a:rPr lang="ru-RU" sz="2000" b="1" dirty="0">
                <a:solidFill>
                  <a:srgbClr val="222222"/>
                </a:solidFill>
                <a:latin typeface="Fira Sans Condensed"/>
              </a:rPr>
              <a:t>6. Осуществлять организованный выход из помещений и сооружений по окончании мероприятий </a:t>
            </a:r>
          </a:p>
          <a:p>
            <a:br>
              <a:rPr lang="ru-RU" sz="2000" b="1" dirty="0">
                <a:solidFill>
                  <a:srgbClr val="222222"/>
                </a:solidFill>
                <a:latin typeface="Fira Sans Condensed"/>
              </a:rPr>
            </a:br>
            <a:r>
              <a:rPr lang="ru-RU" sz="2000" b="1" dirty="0">
                <a:solidFill>
                  <a:srgbClr val="222222"/>
                </a:solidFill>
                <a:latin typeface="Fira Sans Condensed"/>
              </a:rPr>
              <a:t>7. При получении информации об эвакуации действовать согласно указаниям администрации и сотрудников правоохранительных органов, ответственных за обеспечение правопорядка, соблюдая спокойствие и не создавая паники.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7DDB1E-1B6C-449F-8FC1-2F0C73F7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528" y="521778"/>
            <a:ext cx="3431578" cy="47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01782-A14B-4D10-B580-846A89D0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4958519" cy="1621344"/>
          </a:xfrm>
        </p:spPr>
        <p:txBody>
          <a:bodyPr>
            <a:normAutofit/>
          </a:bodyPr>
          <a:lstStyle/>
          <a:p>
            <a:r>
              <a:rPr lang="ru-RU" sz="6600" i="1" dirty="0">
                <a:solidFill>
                  <a:schemeClr val="accent5">
                    <a:lumMod val="75000"/>
                  </a:schemeClr>
                </a:solidFill>
              </a:rPr>
              <a:t>З Н А Й, </a:t>
            </a:r>
            <a:r>
              <a:rPr lang="ru-RU" sz="5400" i="1" dirty="0">
                <a:solidFill>
                  <a:schemeClr val="accent5">
                    <a:lumMod val="75000"/>
                  </a:schemeClr>
                </a:solidFill>
              </a:rPr>
              <a:t>что</a:t>
            </a:r>
            <a:endParaRPr lang="ru-RU" sz="6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C99DB-DF7D-4F99-9837-C950812C1A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670" y="1786855"/>
            <a:ext cx="7482980" cy="466427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Елку нужно установить таким образом, чтобы она не мешала свободно ходить по комнате и не заслоняла двери, ведущие в другие комнаты.</a:t>
            </a:r>
          </a:p>
          <a:p>
            <a:r>
              <a:rPr lang="ru-RU" i="1" dirty="0"/>
              <a:t>-Стояла  подальше от батарей отопления.</a:t>
            </a:r>
          </a:p>
          <a:p>
            <a:r>
              <a:rPr lang="ru-RU" i="1" dirty="0"/>
              <a:t>-Верхушка елки не должна упираться в потолок.</a:t>
            </a:r>
          </a:p>
          <a:p>
            <a:r>
              <a:rPr lang="ru-RU" i="1" dirty="0"/>
              <a:t>-Нельзя украшать елку игрушками, которые легко воспламеняются, обкладывать подставку под елкой обычной ватой, украшать дерево горящими свечками. Эти правила относятся как к настоящим елкам, так и к искусственным, пластиковым.</a:t>
            </a:r>
          </a:p>
          <a:p>
            <a:r>
              <a:rPr lang="ru-RU" i="1" dirty="0"/>
              <a:t>-При горении искусственной елки выделяются очень вредные вещества.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B266A8-C1EA-4FF0-908A-0F47661A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670" y="90140"/>
            <a:ext cx="4311095" cy="28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048A9E-92EA-4005-AA31-CEF656A6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29" y="352338"/>
            <a:ext cx="8939721" cy="59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969DEF-0CFF-496B-BDD8-456B7236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76" y="3203634"/>
            <a:ext cx="3248025" cy="2726422"/>
          </a:xfrm>
          <a:prstGeom prst="rect">
            <a:avLst/>
          </a:prstGeom>
        </p:spPr>
      </p:pic>
      <p:sp>
        <p:nvSpPr>
          <p:cNvPr id="3" name="Блок-схема: документ 2">
            <a:extLst>
              <a:ext uri="{FF2B5EF4-FFF2-40B4-BE49-F238E27FC236}">
                <a16:creationId xmlns:a16="http://schemas.microsoft.com/office/drawing/2014/main" id="{AA42B4BC-C29B-4D2D-9055-3D87C92E0A1A}"/>
              </a:ext>
            </a:extLst>
          </p:cNvPr>
          <p:cNvSpPr/>
          <p:nvPr/>
        </p:nvSpPr>
        <p:spPr>
          <a:xfrm>
            <a:off x="1275127" y="453006"/>
            <a:ext cx="6207853" cy="244958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Помещение, где проводятся массовые новогодние мероприятия, должно быть расположено на первом или втором этаже (не выше) и иметь два выхода.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В доступном месте нужно подготовить первичные средства пожаротушения (огнетушители, кошму и др.).</a:t>
            </a:r>
          </a:p>
        </p:txBody>
      </p:sp>
      <p:sp>
        <p:nvSpPr>
          <p:cNvPr id="4" name="Блок-схема: перфолента 3">
            <a:extLst>
              <a:ext uri="{FF2B5EF4-FFF2-40B4-BE49-F238E27FC236}">
                <a16:creationId xmlns:a16="http://schemas.microsoft.com/office/drawing/2014/main" id="{BE88EFCF-8B4D-46B4-B116-2C65C6867927}"/>
              </a:ext>
            </a:extLst>
          </p:cNvPr>
          <p:cNvSpPr/>
          <p:nvPr/>
        </p:nvSpPr>
        <p:spPr>
          <a:xfrm>
            <a:off x="5788403" y="2793535"/>
            <a:ext cx="4857225" cy="27264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Все виды пиротехники предназначены </a:t>
            </a:r>
            <a:r>
              <a:rPr lang="ru-RU" b="1" u="sng" dirty="0">
                <a:solidFill>
                  <a:srgbClr val="FF0000"/>
                </a:solidFill>
              </a:rPr>
              <a:t>только </a:t>
            </a:r>
            <a:r>
              <a:rPr lang="ru-RU" b="1" u="sng" dirty="0"/>
              <a:t>для использования на улице!!!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19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64D042-BC76-49C0-AA9F-ACF69E76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44" y="90487"/>
            <a:ext cx="5743793" cy="6677025"/>
          </a:xfrm>
          <a:prstGeom prst="rect">
            <a:avLst/>
          </a:prstGeom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55110405-A224-4FAB-A3E8-99B6F901D355}"/>
              </a:ext>
            </a:extLst>
          </p:cNvPr>
          <p:cNvSpPr/>
          <p:nvPr/>
        </p:nvSpPr>
        <p:spPr>
          <a:xfrm>
            <a:off x="8523215" y="1862355"/>
            <a:ext cx="3548543" cy="30368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ПОМНИ:</a:t>
            </a:r>
          </a:p>
          <a:p>
            <a:pPr algn="ctr"/>
            <a:r>
              <a:rPr lang="ru-RU" sz="3200" dirty="0"/>
              <a:t>ДЕТИ</a:t>
            </a:r>
            <a:r>
              <a:rPr lang="ru-RU" dirty="0"/>
              <a:t> – это наше ВСЕ, наша ЖИЗНЬ и наше БУДУЩЕЕ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B4293E-2A05-4AD0-8523-3D4A65920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445" y="358323"/>
            <a:ext cx="2023091" cy="18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5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9F383-CA4B-4079-AAAC-699D593D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93" y="364354"/>
            <a:ext cx="3789790" cy="51472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F25F97-7026-4A13-A016-FAFF4FEF4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5" y="1001916"/>
            <a:ext cx="7246519" cy="46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282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199</TotalTime>
  <Words>484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Fira Sans Condensed</vt:lpstr>
      <vt:lpstr>Tw Cen MT</vt:lpstr>
      <vt:lpstr>Verdana</vt:lpstr>
      <vt:lpstr>Капля</vt:lpstr>
      <vt:lpstr>НОВЫЙ ГОД И РОЖДЕСТВО</vt:lpstr>
      <vt:lpstr>Правила поведения в общественных местах во время проведения новогодних массовых мероприятий </vt:lpstr>
      <vt:lpstr>Презентация PowerPoint</vt:lpstr>
      <vt:lpstr>Презентация PowerPoint</vt:lpstr>
      <vt:lpstr>З Н А Й, что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И РОЖДЕСТВО</dc:title>
  <dc:creator>Пользователь</dc:creator>
  <cp:lastModifiedBy>Пользователь</cp:lastModifiedBy>
  <cp:revision>5</cp:revision>
  <dcterms:created xsi:type="dcterms:W3CDTF">2024-11-22T11:27:46Z</dcterms:created>
  <dcterms:modified xsi:type="dcterms:W3CDTF">2024-12-12T06:18:18Z</dcterms:modified>
</cp:coreProperties>
</file>