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4" r:id="rId4"/>
    <p:sldId id="330" r:id="rId5"/>
    <p:sldId id="265" r:id="rId6"/>
    <p:sldId id="335" r:id="rId7"/>
    <p:sldId id="266" r:id="rId8"/>
    <p:sldId id="326" r:id="rId9"/>
    <p:sldId id="295" r:id="rId10"/>
    <p:sldId id="299" r:id="rId11"/>
    <p:sldId id="337" r:id="rId12"/>
    <p:sldId id="339" r:id="rId13"/>
    <p:sldId id="338" r:id="rId14"/>
    <p:sldId id="33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6D2BD-DD65-4AD4-AF7C-7A11A94E0B86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8F115-3B2F-436B-879D-2BF33F01C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46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99C73151-4F86-416C-A0AA-BFB47C7B13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A9EED9-8050-4805-A1FA-FBB35BBE4B19}" type="slidenum">
              <a:rPr lang="en-GB" altLang="ru-RU" i="0"/>
              <a:pPr/>
              <a:t>7</a:t>
            </a:fld>
            <a:endParaRPr lang="en-GB" altLang="ru-RU" i="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08F1BBF3-6FE7-44AA-B44D-FCD41700AA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19F91481-3F41-411A-AF18-D627B1E4F8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289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42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6779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198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9577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670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866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67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99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749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90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923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41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289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27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25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C65B3-862C-435F-8A5A-B3500B029DAF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A97E90F-5B91-4926-A3B7-86861B8B3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23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06DD9F-F28F-4ACD-B15F-70751DDB9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2080470"/>
            <a:ext cx="8316441" cy="1258348"/>
          </a:xfrm>
          <a:scene3d>
            <a:camera prst="perspectiveRelaxedModerately"/>
            <a:lightRig rig="threePt" dir="t"/>
          </a:scene3d>
        </p:spPr>
        <p:txBody>
          <a:bodyPr/>
          <a:lstStyle/>
          <a:p>
            <a:r>
              <a:rPr lang="ru-RU" dirty="0"/>
              <a:t>ЭЛЕКТРОБЕЗОПАСНОСТЬ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279EB93-6ACA-420B-8AA6-430C37018E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ОХРАНА ТРУДА</a:t>
            </a:r>
          </a:p>
        </p:txBody>
      </p:sp>
      <p:sp>
        <p:nvSpPr>
          <p:cNvPr id="5" name="Звезда: 5 точек 4">
            <a:extLst>
              <a:ext uri="{FF2B5EF4-FFF2-40B4-BE49-F238E27FC236}">
                <a16:creationId xmlns:a16="http://schemas.microsoft.com/office/drawing/2014/main" id="{A1D7765F-F831-422E-A5C3-403E53A29DA4}"/>
              </a:ext>
            </a:extLst>
          </p:cNvPr>
          <p:cNvSpPr/>
          <p:nvPr/>
        </p:nvSpPr>
        <p:spPr>
          <a:xfrm>
            <a:off x="4471332" y="4286774"/>
            <a:ext cx="3573710" cy="244119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496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2" name="Object 3">
            <a:hlinkClick r:id="" action="ppaction://ole?verb=0"/>
            <a:extLst>
              <a:ext uri="{FF2B5EF4-FFF2-40B4-BE49-F238E27FC236}">
                <a16:creationId xmlns:a16="http://schemas.microsoft.com/office/drawing/2014/main" id="{B6D02BED-83E6-4DB7-846A-69D3EE7F2385}"/>
              </a:ext>
            </a:extLst>
          </p:cNvPr>
          <p:cNvGraphicFramePr>
            <a:graphicFrameLocks/>
          </p:cNvGraphicFramePr>
          <p:nvPr/>
        </p:nvGraphicFramePr>
        <p:xfrm>
          <a:off x="4583114" y="2492376"/>
          <a:ext cx="3457575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lip" r:id="rId3" imgW="5045075" imgH="3238500" progId="MS_ClipArt_Gallery.2">
                  <p:embed/>
                </p:oleObj>
              </mc:Choice>
              <mc:Fallback>
                <p:oleObj name="Clip" r:id="rId3" imgW="5045075" imgH="3238500" progId="MS_ClipArt_Gallery.2">
                  <p:embed/>
                  <p:pic>
                    <p:nvPicPr>
                      <p:cNvPr id="51202" name="Object 3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B6D02BED-83E6-4DB7-846A-69D3EE7F2385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4" y="2492376"/>
                        <a:ext cx="3457575" cy="294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5" name="Rectangle 5">
            <a:extLst>
              <a:ext uri="{FF2B5EF4-FFF2-40B4-BE49-F238E27FC236}">
                <a16:creationId xmlns:a16="http://schemas.microsoft.com/office/drawing/2014/main" id="{779A43CD-2E80-4510-B4B8-57D4F3973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838" y="1149292"/>
            <a:ext cx="2663825" cy="11157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i="0" dirty="0"/>
          </a:p>
          <a:p>
            <a:pPr algn="ctr" eaLnBrk="1" hangingPunct="1"/>
            <a:r>
              <a:rPr lang="ru-RU" altLang="ru-RU" i="0" dirty="0"/>
              <a:t>Проходить </a:t>
            </a:r>
          </a:p>
          <a:p>
            <a:pPr algn="ctr" eaLnBrk="1" hangingPunct="1"/>
            <a:r>
              <a:rPr lang="ru-RU" altLang="ru-RU" i="0" dirty="0"/>
              <a:t>обучение, инструктажи</a:t>
            </a:r>
            <a:endParaRPr lang="en-US" altLang="ru-RU" i="0" dirty="0"/>
          </a:p>
          <a:p>
            <a:pPr algn="ctr"/>
            <a:r>
              <a:rPr lang="ru-RU" altLang="ru-RU" i="0" dirty="0"/>
              <a:t>по охране труда </a:t>
            </a:r>
          </a:p>
          <a:p>
            <a:pPr algn="ctr"/>
            <a:endParaRPr lang="en-US" altLang="ru-RU" sz="2400" i="0" dirty="0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90411286-8BA7-40F8-BA31-0D2E208E8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225" y="981076"/>
            <a:ext cx="2514600" cy="10080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i="0"/>
              <a:t>Соблюдать </a:t>
            </a:r>
          </a:p>
          <a:p>
            <a:pPr algn="ctr"/>
            <a:r>
              <a:rPr lang="ru-RU" altLang="ru-RU" i="0"/>
              <a:t>требования</a:t>
            </a:r>
          </a:p>
          <a:p>
            <a:pPr algn="ctr"/>
            <a:r>
              <a:rPr lang="ru-RU" altLang="ru-RU" i="0"/>
              <a:t>охраны труда</a:t>
            </a:r>
            <a:endParaRPr lang="en-US" altLang="ru-RU" i="0"/>
          </a:p>
        </p:txBody>
      </p:sp>
      <p:sp>
        <p:nvSpPr>
          <p:cNvPr id="46087" name="Rectangle 7">
            <a:extLst>
              <a:ext uri="{FF2B5EF4-FFF2-40B4-BE49-F238E27FC236}">
                <a16:creationId xmlns:a16="http://schemas.microsoft.com/office/drawing/2014/main" id="{DD515833-364C-4B82-B3B0-4F75C7541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2489" y="3429001"/>
            <a:ext cx="2016125" cy="18716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i="0"/>
              <a:t>Извещать о </a:t>
            </a:r>
          </a:p>
          <a:p>
            <a:pPr algn="ctr" eaLnBrk="1" hangingPunct="1"/>
            <a:r>
              <a:rPr lang="ru-RU" altLang="ru-RU" i="0"/>
              <a:t>нарушениях </a:t>
            </a:r>
          </a:p>
          <a:p>
            <a:pPr algn="ctr" eaLnBrk="1" hangingPunct="1"/>
            <a:r>
              <a:rPr lang="ru-RU" altLang="ru-RU" i="0"/>
              <a:t>требований</a:t>
            </a:r>
          </a:p>
          <a:p>
            <a:pPr algn="ctr" eaLnBrk="1" hangingPunct="1"/>
            <a:r>
              <a:rPr lang="ru-RU" altLang="ru-RU" i="0"/>
              <a:t> охраны труда, </a:t>
            </a:r>
          </a:p>
          <a:p>
            <a:pPr algn="ctr" eaLnBrk="1" hangingPunct="1"/>
            <a:r>
              <a:rPr lang="ru-RU" altLang="ru-RU" i="0"/>
              <a:t>о всех несчастных</a:t>
            </a:r>
          </a:p>
          <a:p>
            <a:pPr algn="ctr" eaLnBrk="1" hangingPunct="1"/>
            <a:r>
              <a:rPr lang="ru-RU" altLang="ru-RU" i="0"/>
              <a:t> случаях</a:t>
            </a:r>
            <a:endParaRPr lang="en-US" altLang="ru-RU" i="0"/>
          </a:p>
        </p:txBody>
      </p:sp>
      <p:sp>
        <p:nvSpPr>
          <p:cNvPr id="46088" name="Rectangle 8">
            <a:extLst>
              <a:ext uri="{FF2B5EF4-FFF2-40B4-BE49-F238E27FC236}">
                <a16:creationId xmlns:a16="http://schemas.microsoft.com/office/drawing/2014/main" id="{6F12966A-5914-4C6D-AA94-6836A4ED1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3429000"/>
            <a:ext cx="2763838" cy="172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i="0"/>
              <a:t>Правильно применять </a:t>
            </a:r>
          </a:p>
          <a:p>
            <a:pPr algn="ctr" eaLnBrk="1" hangingPunct="1"/>
            <a:r>
              <a:rPr lang="ru-RU" altLang="ru-RU" i="0"/>
              <a:t>средства </a:t>
            </a:r>
          </a:p>
          <a:p>
            <a:pPr algn="ctr" eaLnBrk="1" hangingPunct="1"/>
            <a:r>
              <a:rPr lang="ru-RU" altLang="ru-RU" i="0"/>
              <a:t>индивидуальной</a:t>
            </a:r>
          </a:p>
          <a:p>
            <a:pPr algn="ctr" eaLnBrk="1" hangingPunct="1"/>
            <a:r>
              <a:rPr lang="ru-RU" altLang="ru-RU" i="0"/>
              <a:t> и коллективной </a:t>
            </a:r>
          </a:p>
          <a:p>
            <a:pPr algn="ctr" eaLnBrk="1" hangingPunct="1"/>
            <a:r>
              <a:rPr lang="ru-RU" altLang="ru-RU" i="0"/>
              <a:t>защиты</a:t>
            </a:r>
            <a:endParaRPr lang="en-US" altLang="ru-RU" i="0"/>
          </a:p>
          <a:p>
            <a:pPr algn="ctr"/>
            <a:endParaRPr lang="en-US" altLang="ru-RU" sz="2400" i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967ABE9-24C8-48F6-840C-234A3E3F6F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6773" y="95430"/>
            <a:ext cx="8661609" cy="9570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animBg="1" autoUpdateAnimBg="0"/>
      <p:bldP spid="46086" grpId="0" animBg="1" autoUpdateAnimBg="0"/>
      <p:bldP spid="46087" grpId="0" animBg="1" autoUpdateAnimBg="0"/>
      <p:bldP spid="46088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A1035FF-DF7B-41B8-B43F-539F710499A6}"/>
              </a:ext>
            </a:extLst>
          </p:cNvPr>
          <p:cNvSpPr/>
          <p:nvPr/>
        </p:nvSpPr>
        <p:spPr>
          <a:xfrm>
            <a:off x="444617" y="335560"/>
            <a:ext cx="8699384" cy="2862322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Google Sans"/>
              </a:rPr>
              <a:t>ОСНОВНЫЕ ПРАВИЛА ЗАПОМНИ: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rgbClr val="474747"/>
                </a:solidFill>
                <a:latin typeface="Google Sans"/>
              </a:rPr>
              <a:t>Используйте изолированные ручные инструменты и электроинструменты с двойной изоляцией. 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rgbClr val="474747"/>
                </a:solidFill>
                <a:latin typeface="Google Sans"/>
              </a:rPr>
              <a:t>Переносные лестницы, используемые для электротехнических работ, должны иметь непроводящие боковые поручни.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rgbClr val="474747"/>
                </a:solidFill>
                <a:latin typeface="Google Sans"/>
              </a:rPr>
              <a:t> Снимите все металлические украшения, кольца и часы перед работой с электрооборудованием. </a:t>
            </a:r>
          </a:p>
          <a:p>
            <a:pPr marL="342900" indent="-342900">
              <a:buAutoNum type="arabicPeriod"/>
            </a:pPr>
            <a:r>
              <a:rPr lang="ru-RU" dirty="0">
                <a:solidFill>
                  <a:srgbClr val="474747"/>
                </a:solidFill>
                <a:latin typeface="Google Sans"/>
              </a:rPr>
              <a:t>Никогда не работайте около источника электричества, если вы, ваше окружение или ваши инструменты мокрые.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B2DC0B0-969B-476F-879A-11550874B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1783" y="2927757"/>
            <a:ext cx="5100507" cy="380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750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8753B2F-46A2-4F16-AC13-44113B3B87AB}"/>
              </a:ext>
            </a:extLst>
          </p:cNvPr>
          <p:cNvSpPr/>
          <p:nvPr/>
        </p:nvSpPr>
        <p:spPr>
          <a:xfrm>
            <a:off x="1048624" y="335560"/>
            <a:ext cx="80953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ahoma" panose="020B0604030504040204" pitchFamily="34" charset="0"/>
              </a:rPr>
              <a:t>    Знание и выполнение правил электро- и пожарной безопасности </a:t>
            </a:r>
            <a:r>
              <a:rPr lang="ru-RU" u="sng" dirty="0">
                <a:latin typeface="Tahoma" panose="020B0604030504040204" pitchFamily="34" charset="0"/>
              </a:rPr>
              <a:t>строго обязательны для всех</a:t>
            </a:r>
            <a:r>
              <a:rPr lang="ru-RU" dirty="0">
                <a:latin typeface="Tahoma" panose="020B0604030504040204" pitchFamily="34" charset="0"/>
              </a:rPr>
              <a:t>. </a:t>
            </a:r>
          </a:p>
          <a:p>
            <a:r>
              <a:rPr lang="ru-RU" dirty="0">
                <a:latin typeface="Tahoma" panose="020B0604030504040204" pitchFamily="34" charset="0"/>
              </a:rPr>
              <a:t>   </a:t>
            </a:r>
          </a:p>
          <a:p>
            <a:r>
              <a:rPr lang="ru-RU" dirty="0">
                <a:latin typeface="Tahoma" panose="020B0604030504040204" pitchFamily="34" charset="0"/>
              </a:rPr>
              <a:t>    </a:t>
            </a:r>
            <a:r>
              <a:rPr lang="ru-RU" dirty="0">
                <a:solidFill>
                  <a:schemeClr val="accent5"/>
                </a:solidFill>
                <a:latin typeface="Tahoma" panose="020B0604030504040204" pitchFamily="34" charset="0"/>
              </a:rPr>
              <a:t>Пренебрежение мерами безопасности при пользовании электрической энергией может привести к травматизму.</a:t>
            </a:r>
          </a:p>
          <a:p>
            <a:r>
              <a:rPr lang="ru-RU" dirty="0">
                <a:latin typeface="Tahoma" panose="020B0604030504040204" pitchFamily="34" charset="0"/>
              </a:rPr>
              <a:t>    Ветхая или поврежденная изоляция и оголенные концы проводов могут явиться причиной пожара и несчастного случая.</a:t>
            </a:r>
          </a:p>
          <a:p>
            <a:endParaRPr lang="ru-RU" dirty="0">
              <a:latin typeface="Tahoma" panose="020B0604030504040204" pitchFamily="34" charset="0"/>
            </a:endParaRPr>
          </a:p>
          <a:p>
            <a:r>
              <a:rPr lang="ru-RU" dirty="0">
                <a:latin typeface="Tahoma" panose="020B0604030504040204" pitchFamily="34" charset="0"/>
              </a:rPr>
              <a:t>    Нередко в одну розетку через тройник подключается одновременно несколько приборов. Такое подключение недопустимо: повышенная нагрузка на розетку, электропроводку способствует быстрому высыханию изоляции, она трескается, осыпается. Отсюда один шаг до короткого замыкания и пожара.</a:t>
            </a:r>
          </a:p>
          <a:p>
            <a:r>
              <a:rPr lang="ru-RU" dirty="0">
                <a:latin typeface="Tahoma" panose="020B0604030504040204" pitchFamily="34" charset="0"/>
              </a:rPr>
              <a:t>   Владельцы дач часто допускают ошибки при монтаже электропроводок, используя не качественные провода. Частые побелки известковым раствором помещений приводят к порче изоляционного материала, вследствие чего возрастает опасность электротравм и пожаров. Кроме того, в гаражах, где воздух насыщен парами бензина, короткое замыкание в проводах грозит воспламенением ГСМ и пропитанной ими одежды.</a:t>
            </a:r>
            <a:endParaRPr lang="ru-RU" b="0" i="0" dirty="0"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628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DD10E6-CD83-44B7-A438-3DDB0E60F01F}"/>
              </a:ext>
            </a:extLst>
          </p:cNvPr>
          <p:cNvSpPr/>
          <p:nvPr/>
        </p:nvSpPr>
        <p:spPr>
          <a:xfrm>
            <a:off x="1157681" y="830510"/>
            <a:ext cx="798631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ahoma" panose="020B0604030504040204" pitchFamily="34" charset="0"/>
              </a:rPr>
              <a:t>При наличии собственного электротехнического персонала руководитель определяет лицо, на которое после прохождения проверки знаний в комиссии по охране труда с присвоением (подтверждением) группы по электробезопасности при участии инспектора </a:t>
            </a:r>
            <a:r>
              <a:rPr lang="ru-RU" sz="2800" dirty="0" err="1">
                <a:latin typeface="Tahoma" panose="020B0604030504040204" pitchFamily="34" charset="0"/>
              </a:rPr>
              <a:t>Госэнергогазнадзора</a:t>
            </a:r>
            <a:r>
              <a:rPr lang="ru-RU" sz="2800" dirty="0">
                <a:latin typeface="Tahoma" panose="020B0604030504040204" pitchFamily="34" charset="0"/>
              </a:rPr>
              <a:t> может быть возложена ответственность за безопасную эксплуатацию электроустановок. Данное лицо назначается приказом, в Центре – ЛАЙКО АНДРЕЙ ВЛАДИМИРОВИЧ.</a:t>
            </a:r>
          </a:p>
          <a:p>
            <a:r>
              <a:rPr lang="ru-RU" dirty="0">
                <a:latin typeface="Tahoma" panose="020B060403050404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255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>
            <a:extLst>
              <a:ext uri="{FF2B5EF4-FFF2-40B4-BE49-F238E27FC236}">
                <a16:creationId xmlns:a16="http://schemas.microsoft.com/office/drawing/2014/main" id="{9899BDD4-40AC-4174-889B-605C610E360B}"/>
              </a:ext>
            </a:extLst>
          </p:cNvPr>
          <p:cNvSpPr/>
          <p:nvPr/>
        </p:nvSpPr>
        <p:spPr>
          <a:xfrm>
            <a:off x="1803633" y="1291905"/>
            <a:ext cx="6551802" cy="3212983"/>
          </a:xfrm>
          <a:prstGeom prst="flowChartPunchedTape">
            <a:avLst/>
          </a:prstGeom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БУДЬТЕ ЗДОРОВЫ И БЕРЕГИТЕ СЕБЯ</a:t>
            </a:r>
          </a:p>
          <a:p>
            <a:pPr algn="ctr"/>
            <a:endParaRPr lang="ru-RU" dirty="0"/>
          </a:p>
        </p:txBody>
      </p:sp>
      <p:sp>
        <p:nvSpPr>
          <p:cNvPr id="3" name="Выноска: стрелка вверх 2">
            <a:extLst>
              <a:ext uri="{FF2B5EF4-FFF2-40B4-BE49-F238E27FC236}">
                <a16:creationId xmlns:a16="http://schemas.microsoft.com/office/drawing/2014/main" id="{6632C00C-33E4-41C8-AA80-4B48D4C52A5D}"/>
              </a:ext>
            </a:extLst>
          </p:cNvPr>
          <p:cNvSpPr/>
          <p:nvPr/>
        </p:nvSpPr>
        <p:spPr>
          <a:xfrm>
            <a:off x="5746459" y="5696126"/>
            <a:ext cx="3246539" cy="108218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ОХРАНА ТРУДА</a:t>
            </a:r>
          </a:p>
        </p:txBody>
      </p:sp>
    </p:spTree>
    <p:extLst>
      <p:ext uri="{BB962C8B-B14F-4D97-AF65-F5344CB8AC3E}">
        <p14:creationId xmlns:p14="http://schemas.microsoft.com/office/powerpoint/2010/main" val="1647315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2AE327-8AB4-4466-89F3-3F2CA26A71B1}"/>
              </a:ext>
            </a:extLst>
          </p:cNvPr>
          <p:cNvSpPr/>
          <p:nvPr/>
        </p:nvSpPr>
        <p:spPr>
          <a:xfrm>
            <a:off x="679508" y="218114"/>
            <a:ext cx="84393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chemeClr val="accent2"/>
                </a:solidFill>
              </a:rPr>
              <a:t>Не работай с электрооборудованием, если ты этому не обучен и не имеешь соответствующей группы по электробезопасности</a:t>
            </a:r>
            <a:endParaRPr lang="en-US" altLang="ru-RU" sz="2400" dirty="0"/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3279E6F2-101D-4B37-B78C-CA4463576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549" y="1870746"/>
            <a:ext cx="4253219" cy="4454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331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>
            <a:extLst>
              <a:ext uri="{FF2B5EF4-FFF2-40B4-BE49-F238E27FC236}">
                <a16:creationId xmlns:a16="http://schemas.microsoft.com/office/drawing/2014/main" id="{AF054F70-3C1D-4CDE-A5DB-A41EBBEF2C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914401"/>
          <a:ext cx="5233988" cy="490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lipArt" r:id="rId3" imgW="4209884" imgH="3943361" progId="MS_ClipArt_Gallery.2">
                  <p:embed/>
                </p:oleObj>
              </mc:Choice>
              <mc:Fallback>
                <p:oleObj name="ClipArt" r:id="rId3" imgW="4209884" imgH="3943361" progId="MS_ClipArt_Gallery.2">
                  <p:embed/>
                  <p:pic>
                    <p:nvPicPr>
                      <p:cNvPr id="20482" name="Object 2">
                        <a:extLst>
                          <a:ext uri="{FF2B5EF4-FFF2-40B4-BE49-F238E27FC236}">
                            <a16:creationId xmlns:a16="http://schemas.microsoft.com/office/drawing/2014/main" id="{AF054F70-3C1D-4CDE-A5DB-A41EBBEF2C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914401"/>
                        <a:ext cx="5233988" cy="490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Rectangle 4">
            <a:extLst>
              <a:ext uri="{FF2B5EF4-FFF2-40B4-BE49-F238E27FC236}">
                <a16:creationId xmlns:a16="http://schemas.microsoft.com/office/drawing/2014/main" id="{F07E4D77-554D-4EEF-88F1-FE9D6F0EC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5560" y="18864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u="sng" dirty="0"/>
              <a:t>Электрические провода и кабели</a:t>
            </a:r>
            <a:endParaRPr lang="en-US" altLang="ru-RU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6C32706-1B26-4E3A-BF32-C316AAC47E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1196976"/>
            <a:ext cx="864235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000" b="1" dirty="0"/>
              <a:t>Свободно лежащие, незакрепленные провода</a:t>
            </a:r>
            <a:endParaRPr lang="en-US" altLang="ru-RU" sz="2000" b="1" dirty="0"/>
          </a:p>
          <a:p>
            <a:pPr lvl="2" eaLnBrk="1" hangingPunct="1"/>
            <a:r>
              <a:rPr lang="ru-RU" altLang="ru-RU" sz="2000" dirty="0"/>
              <a:t>Это недооцененная опасность</a:t>
            </a:r>
            <a:endParaRPr lang="en-US" altLang="ru-RU" sz="2000" dirty="0"/>
          </a:p>
          <a:p>
            <a:pPr lvl="2" eaLnBrk="1" hangingPunct="1"/>
            <a:r>
              <a:rPr lang="ru-RU" altLang="ru-RU" sz="2000" dirty="0"/>
              <a:t>Может быть причиной поражения электрическим током</a:t>
            </a:r>
            <a:endParaRPr lang="en-US" altLang="ru-RU" sz="2000" dirty="0"/>
          </a:p>
          <a:p>
            <a:pPr lvl="2" eaLnBrk="1" hangingPunct="1"/>
            <a:r>
              <a:rPr lang="ru-RU" altLang="ru-RU" sz="2000" dirty="0"/>
              <a:t>Люди могут зацепить провод и «протащить» дорогостоящее оборудование со стола</a:t>
            </a:r>
          </a:p>
          <a:p>
            <a:pPr lvl="2" eaLnBrk="1" hangingPunct="1"/>
            <a:r>
              <a:rPr lang="ru-RU" altLang="ru-RU" sz="2000" dirty="0"/>
              <a:t>Создают атмосферу беспорядка на рабочем месте </a:t>
            </a:r>
          </a:p>
          <a:p>
            <a:pPr lvl="2" eaLnBrk="1" hangingPunct="1">
              <a:buFontTx/>
              <a:buNone/>
            </a:pPr>
            <a:endParaRPr lang="ru-RU" altLang="ru-RU" sz="2000" dirty="0"/>
          </a:p>
          <a:p>
            <a:pPr lvl="2" algn="ctr" eaLnBrk="1" hangingPunct="1">
              <a:buFontTx/>
              <a:buNone/>
            </a:pPr>
            <a:r>
              <a:rPr lang="ru-RU" altLang="ru-RU" sz="2000" dirty="0"/>
              <a:t>Твоя обязанность сообщить в ИТ отдел о незакрепленных проводах!</a:t>
            </a:r>
            <a:endParaRPr lang="en-US" altLang="ru-RU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>
            <a:extLst>
              <a:ext uri="{FF2B5EF4-FFF2-40B4-BE49-F238E27FC236}">
                <a16:creationId xmlns:a16="http://schemas.microsoft.com/office/drawing/2014/main" id="{AA40C4C0-2D37-4F4E-AB62-BE5856F11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u="sng"/>
              <a:t>Электробезопсность</a:t>
            </a:r>
            <a:endParaRPr lang="en-US" altLang="ru-RU"/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869CD055-E005-443B-92F2-190048FC0E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7171" y="2021747"/>
            <a:ext cx="7424257" cy="3472592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ru-RU" altLang="ru-RU" sz="3200" dirty="0">
                <a:solidFill>
                  <a:srgbClr val="0070C0"/>
                </a:solidFill>
              </a:rPr>
              <a:t>Неисправные </a:t>
            </a:r>
            <a:r>
              <a:rPr lang="ru-RU" altLang="ru-RU" sz="3200" dirty="0" err="1">
                <a:solidFill>
                  <a:srgbClr val="0070C0"/>
                </a:solidFill>
              </a:rPr>
              <a:t>электровилки</a:t>
            </a:r>
            <a:r>
              <a:rPr lang="ru-RU" altLang="ru-RU" sz="3200" dirty="0">
                <a:solidFill>
                  <a:srgbClr val="0070C0"/>
                </a:solidFill>
              </a:rPr>
              <a:t>, розетки и электропроводка является причиной большего количества несчастных случаев, чем само оборудование.</a:t>
            </a:r>
            <a:endParaRPr lang="en-US" altLang="ru-RU" dirty="0">
              <a:solidFill>
                <a:srgbClr val="0070C0"/>
              </a:solidFill>
            </a:endParaRPr>
          </a:p>
        </p:txBody>
      </p:sp>
      <p:pic>
        <p:nvPicPr>
          <p:cNvPr id="21508" name="Picture 9">
            <a:extLst>
              <a:ext uri="{FF2B5EF4-FFF2-40B4-BE49-F238E27FC236}">
                <a16:creationId xmlns:a16="http://schemas.microsoft.com/office/drawing/2014/main" id="{7DA639F6-7686-4D05-BC1E-8D19E1610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1706"/>
            <a:ext cx="3951214" cy="3387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86EADEE-B7EA-44B3-AE13-06F1CAF1E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84183" y="304800"/>
            <a:ext cx="6644081" cy="1143000"/>
          </a:xfrm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/>
          </a:bodyPr>
          <a:lstStyle/>
          <a:p>
            <a:pPr eaLnBrk="1" hangingPunct="1"/>
            <a:r>
              <a:rPr lang="ru-RU" altLang="ru-RU" sz="4400" u="sng" dirty="0">
                <a:solidFill>
                  <a:srgbClr val="FFC000"/>
                </a:solidFill>
              </a:rPr>
              <a:t>Электробезопасность</a:t>
            </a:r>
            <a:endParaRPr lang="en-US" altLang="ru-RU" sz="4400" dirty="0">
              <a:solidFill>
                <a:srgbClr val="FFC000"/>
              </a:solidFill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1BDC9CB-8F8D-4E56-B790-DC5650444C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1454" y="2030136"/>
            <a:ext cx="6719582" cy="3426102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800" dirty="0">
                <a:solidFill>
                  <a:srgbClr val="7030A0"/>
                </a:solidFill>
              </a:rPr>
              <a:t>Необученный и неуполномоченный персонал не имеет права осуществлять какие либо действия в распределительных щитах и заниматься ремонтом электрооборудования </a:t>
            </a:r>
            <a:endParaRPr lang="en-US" altLang="ru-RU" sz="2800" b="1" dirty="0">
              <a:solidFill>
                <a:srgbClr val="7030A0"/>
              </a:solidFill>
            </a:endParaRPr>
          </a:p>
        </p:txBody>
      </p:sp>
      <p:pic>
        <p:nvPicPr>
          <p:cNvPr id="22532" name="Picture 5">
            <a:extLst>
              <a:ext uri="{FF2B5EF4-FFF2-40B4-BE49-F238E27FC236}">
                <a16:creationId xmlns:a16="http://schemas.microsoft.com/office/drawing/2014/main" id="{EADBE1A9-4B4E-4254-A6F3-2F5BD174B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9" y="3284538"/>
            <a:ext cx="2776537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D6361C9-2817-45F8-839C-E132365D30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188913"/>
            <a:ext cx="7772400" cy="1143000"/>
          </a:xfrm>
        </p:spPr>
        <p:txBody>
          <a:bodyPr/>
          <a:lstStyle/>
          <a:p>
            <a:pPr eaLnBrk="1" hangingPunct="1"/>
            <a:r>
              <a:rPr lang="ru-RU" altLang="ru-RU" u="sng"/>
              <a:t>Электробезопасность</a:t>
            </a:r>
            <a:endParaRPr lang="en-US" altLang="ru-RU"/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CCBED71D-4E45-45D4-8CCC-11FAC3EBE4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7898" y="1125538"/>
            <a:ext cx="8942664" cy="4114800"/>
          </a:xfrm>
        </p:spPr>
        <p:txBody>
          <a:bodyPr/>
          <a:lstStyle/>
          <a:p>
            <a:pPr eaLnBrk="1" hangingPunct="1"/>
            <a:r>
              <a:rPr lang="ru-RU" altLang="ru-RU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Не перегружай розетки. О возможности подключения дополнительных электроприемников интересуйся у руководителя.</a:t>
            </a:r>
            <a:endParaRPr lang="en-US" altLang="ru-RU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eaLnBrk="1" hangingPunct="1"/>
            <a:r>
              <a:rPr lang="ru-RU" altLang="ru-RU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Если провод или кабель очень теплый при прикосновении</a:t>
            </a:r>
            <a:r>
              <a:rPr lang="en-US" altLang="ru-RU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ru-RU" altLang="ru-RU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он должен быть отключен. Незамедлительно проинформируй об этом непосредственного руководителя.</a:t>
            </a:r>
            <a:endParaRPr lang="en-US" altLang="ru-RU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eaLnBrk="1" hangingPunct="1"/>
            <a:r>
              <a:rPr lang="ru-RU" altLang="ru-RU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Кабели и удлинители</a:t>
            </a:r>
            <a:r>
              <a:rPr lang="en-US" altLang="ru-RU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altLang="ru-RU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не должны быть проложены под настилом пола в незащищенном исполнении.</a:t>
            </a:r>
            <a:endParaRPr lang="en-US" altLang="ru-RU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3556" name="Picture 5">
            <a:extLst>
              <a:ext uri="{FF2B5EF4-FFF2-40B4-BE49-F238E27FC236}">
                <a16:creationId xmlns:a16="http://schemas.microsoft.com/office/drawing/2014/main" id="{C4219E4B-E2D1-489E-9E7F-790EE810A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5300664"/>
            <a:ext cx="1447800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E83558C-428B-45E1-A687-71D837A312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ru-RU" altLang="ru-RU" u="sng"/>
              <a:t>Электробезопасность</a:t>
            </a:r>
            <a:endParaRPr lang="en-US" altLang="ru-RU" u="sng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E9C3767-B8E6-40CF-BCFE-DBEA656750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1052513"/>
            <a:ext cx="8686800" cy="48006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ru-RU" altLang="ru-RU" sz="2400" dirty="0"/>
              <a:t>Запрещается применять подручные материалы (скотч, изолента) для соединения проводов с поврежденной изоляцией.</a:t>
            </a:r>
            <a:endParaRPr lang="en-US" altLang="ru-RU" sz="2400" dirty="0"/>
          </a:p>
          <a:p>
            <a:pPr eaLnBrk="1" hangingPunct="1"/>
            <a:r>
              <a:rPr lang="ru-RU" altLang="ru-RU" sz="2400" dirty="0"/>
              <a:t>Ежедневно осуществляй визуальный контроль исправности розеток, вилок и электропроводки. О всех повреждениях сообщай непосредственному руководителю.</a:t>
            </a:r>
            <a:r>
              <a:rPr lang="en-US" altLang="ru-RU" sz="2400" dirty="0"/>
              <a:t> </a:t>
            </a:r>
          </a:p>
          <a:p>
            <a:pPr eaLnBrk="1" hangingPunct="1"/>
            <a:r>
              <a:rPr lang="ru-RU" altLang="ru-RU" sz="2400" dirty="0"/>
              <a:t>Обращай внимание на</a:t>
            </a:r>
            <a:r>
              <a:rPr lang="en-US" altLang="ru-RU" sz="2400" dirty="0"/>
              <a:t>:</a:t>
            </a:r>
          </a:p>
          <a:p>
            <a:pPr lvl="1" eaLnBrk="1" hangingPunct="1"/>
            <a:r>
              <a:rPr lang="ru-RU" altLang="ru-RU" dirty="0"/>
              <a:t>физическое повреждение кабеля</a:t>
            </a:r>
            <a:endParaRPr lang="en-US" altLang="ru-RU" dirty="0"/>
          </a:p>
          <a:p>
            <a:pPr lvl="1" eaLnBrk="1" hangingPunct="1"/>
            <a:r>
              <a:rPr lang="ru-RU" altLang="ru-RU" dirty="0"/>
              <a:t>повреждение вилок</a:t>
            </a:r>
            <a:endParaRPr lang="en-US" altLang="ru-RU" dirty="0"/>
          </a:p>
          <a:p>
            <a:pPr lvl="1" eaLnBrk="1" hangingPunct="1"/>
            <a:r>
              <a:rPr lang="ru-RU" altLang="ru-RU" dirty="0"/>
              <a:t>ненадежное соединение вилки с розеткой</a:t>
            </a:r>
            <a:endParaRPr lang="en-US" altLang="ru-RU" dirty="0"/>
          </a:p>
          <a:p>
            <a:pPr eaLnBrk="1" hangingPunct="1"/>
            <a:r>
              <a:rPr lang="ru-RU" altLang="ru-RU" sz="2400" dirty="0"/>
              <a:t>Выключай оборудование перед извлечением вилки из розетки, перед уборкой и чисткой оборудования.</a:t>
            </a:r>
            <a:endParaRPr lang="en-US" altLang="ru-RU" sz="2400" dirty="0"/>
          </a:p>
          <a:p>
            <a:pPr lvl="1" eaLnBrk="1" hangingPunct="1"/>
            <a:endParaRPr lang="en-US" altLang="ru-RU" dirty="0"/>
          </a:p>
        </p:txBody>
      </p:sp>
      <p:pic>
        <p:nvPicPr>
          <p:cNvPr id="24580" name="Picture 5">
            <a:extLst>
              <a:ext uri="{FF2B5EF4-FFF2-40B4-BE49-F238E27FC236}">
                <a16:creationId xmlns:a16="http://schemas.microsoft.com/office/drawing/2014/main" id="{5D0EC264-BBFA-4BC5-9B66-E90D776F5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045" y="2969703"/>
            <a:ext cx="2213150" cy="167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7ED464D-7DD8-4E9C-BC07-D360AD2396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pPr eaLnBrk="1" hangingPunct="1"/>
            <a:r>
              <a:rPr lang="ru-RU" altLang="ru-RU" u="sng" dirty="0">
                <a:solidFill>
                  <a:srgbClr val="7030A0"/>
                </a:solidFill>
              </a:rPr>
              <a:t>Вентиляторы</a:t>
            </a:r>
            <a:endParaRPr lang="en-US" altLang="ru-RU" b="0" dirty="0">
              <a:solidFill>
                <a:srgbClr val="7030A0"/>
              </a:solidFill>
            </a:endParaRP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9C2BAC0F-0F94-4FFF-B9A3-40954C439F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27758" y="2063692"/>
            <a:ext cx="6392411" cy="385893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ru-RU" sz="2400" dirty="0">
                <a:solidFill>
                  <a:srgbClr val="0070C0"/>
                </a:solidFill>
              </a:rPr>
              <a:t>   </a:t>
            </a:r>
            <a:r>
              <a:rPr lang="ru-RU" altLang="ru-RU" sz="2400" dirty="0">
                <a:solidFill>
                  <a:srgbClr val="0070C0"/>
                </a:solidFill>
              </a:rPr>
              <a:t>Запрещается размещать напольные вентиляторы на столах, коробках, стульях и т.д. и в любых других местах, где люди могут зацепиться одеждой или руками или спотыкнуться и упасть.</a:t>
            </a:r>
            <a:endParaRPr lang="en-US" altLang="ru-RU" sz="2400" b="1" dirty="0">
              <a:solidFill>
                <a:srgbClr val="0070C0"/>
              </a:solidFill>
            </a:endParaRPr>
          </a:p>
          <a:p>
            <a:pPr lvl="1" eaLnBrk="1" hangingPunct="1"/>
            <a:endParaRPr lang="en-US" altLang="ru-RU" b="1" dirty="0"/>
          </a:p>
        </p:txBody>
      </p:sp>
      <p:pic>
        <p:nvPicPr>
          <p:cNvPr id="26628" name="Picture 5">
            <a:extLst>
              <a:ext uri="{FF2B5EF4-FFF2-40B4-BE49-F238E27FC236}">
                <a16:creationId xmlns:a16="http://schemas.microsoft.com/office/drawing/2014/main" id="{FFB3BEA4-2083-4CE9-8F5A-01EC9999B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37" y="4016229"/>
            <a:ext cx="2160588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3" name="Rectangle 9">
            <a:extLst>
              <a:ext uri="{FF2B5EF4-FFF2-40B4-BE49-F238E27FC236}">
                <a16:creationId xmlns:a16="http://schemas.microsoft.com/office/drawing/2014/main" id="{C9D9F4EA-6F14-482E-9255-BBF9EBD23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2263" y="765176"/>
            <a:ext cx="3175002" cy="20875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i="0"/>
              <a:t>Обеспечивать режим труда </a:t>
            </a:r>
          </a:p>
          <a:p>
            <a:pPr algn="ctr"/>
            <a:r>
              <a:rPr lang="ru-RU" altLang="ru-RU" i="0"/>
              <a:t>и отдыха в </a:t>
            </a:r>
          </a:p>
          <a:p>
            <a:pPr algn="ctr"/>
            <a:r>
              <a:rPr lang="ru-RU" altLang="ru-RU" i="0"/>
              <a:t>соответствии с трудовым </a:t>
            </a:r>
          </a:p>
          <a:p>
            <a:pPr algn="ctr"/>
            <a:r>
              <a:rPr lang="ru-RU" altLang="ru-RU" i="0"/>
              <a:t>законодательством</a:t>
            </a:r>
            <a:endParaRPr lang="en-US" altLang="ru-RU" i="0"/>
          </a:p>
        </p:txBody>
      </p:sp>
      <p:sp>
        <p:nvSpPr>
          <p:cNvPr id="41994" name="Rectangle 10">
            <a:extLst>
              <a:ext uri="{FF2B5EF4-FFF2-40B4-BE49-F238E27FC236}">
                <a16:creationId xmlns:a16="http://schemas.microsoft.com/office/drawing/2014/main" id="{F952609E-DBCB-4155-9A81-B2024316A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9151" y="4437063"/>
            <a:ext cx="2887663" cy="1143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i="0"/>
              <a:t>Организовывать контроль </a:t>
            </a:r>
          </a:p>
          <a:p>
            <a:pPr algn="ctr"/>
            <a:r>
              <a:rPr lang="ru-RU" altLang="ru-RU" i="0"/>
              <a:t>за состоянием условий</a:t>
            </a:r>
          </a:p>
          <a:p>
            <a:pPr algn="ctr"/>
            <a:r>
              <a:rPr lang="ru-RU" altLang="ru-RU" i="0"/>
              <a:t> труда на рабочих местах</a:t>
            </a:r>
            <a:r>
              <a:rPr lang="ru-RU" altLang="ru-RU"/>
              <a:t> </a:t>
            </a:r>
            <a:endParaRPr lang="en-US" altLang="ru-RU"/>
          </a:p>
        </p:txBody>
      </p:sp>
      <p:sp>
        <p:nvSpPr>
          <p:cNvPr id="41995" name="Rectangle 11">
            <a:extLst>
              <a:ext uri="{FF2B5EF4-FFF2-40B4-BE49-F238E27FC236}">
                <a16:creationId xmlns:a16="http://schemas.microsoft.com/office/drawing/2014/main" id="{8162D6C7-AA05-44EA-B5C2-AF68470B6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2938" y="4365625"/>
            <a:ext cx="3886200" cy="1447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i="0"/>
              <a:t>Обучения безопасным</a:t>
            </a:r>
          </a:p>
          <a:p>
            <a:pPr algn="ctr"/>
            <a:r>
              <a:rPr lang="ru-RU" altLang="ru-RU" i="0"/>
              <a:t> методам работ и </a:t>
            </a:r>
          </a:p>
          <a:p>
            <a:pPr algn="ctr"/>
            <a:r>
              <a:rPr lang="ru-RU" altLang="ru-RU" i="0"/>
              <a:t>оказанию первой помощи </a:t>
            </a:r>
          </a:p>
          <a:p>
            <a:pPr algn="ctr"/>
            <a:r>
              <a:rPr lang="ru-RU" altLang="ru-RU" i="0"/>
              <a:t>на производстве</a:t>
            </a:r>
            <a:r>
              <a:rPr lang="ru-RU" altLang="ru-RU"/>
              <a:t> </a:t>
            </a:r>
            <a:endParaRPr lang="en-US" altLang="ru-RU"/>
          </a:p>
        </p:txBody>
      </p:sp>
      <p:sp>
        <p:nvSpPr>
          <p:cNvPr id="41996" name="Rectangle 12">
            <a:extLst>
              <a:ext uri="{FF2B5EF4-FFF2-40B4-BE49-F238E27FC236}">
                <a16:creationId xmlns:a16="http://schemas.microsoft.com/office/drawing/2014/main" id="{85B9EC45-B253-4E24-B936-C7BADF9A5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00" y="2349500"/>
            <a:ext cx="3200400" cy="1295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i="0"/>
              <a:t>Обеспечивать </a:t>
            </a:r>
          </a:p>
          <a:p>
            <a:pPr algn="ctr"/>
            <a:r>
              <a:rPr lang="ru-RU" altLang="ru-RU" i="0"/>
              <a:t>безопасность</a:t>
            </a:r>
          </a:p>
          <a:p>
            <a:pPr algn="ctr"/>
            <a:r>
              <a:rPr lang="ru-RU" altLang="ru-RU" i="0"/>
              <a:t> работников</a:t>
            </a:r>
            <a:endParaRPr lang="en-US" altLang="ru-RU" i="0"/>
          </a:p>
        </p:txBody>
      </p:sp>
      <p:sp>
        <p:nvSpPr>
          <p:cNvPr id="41997" name="Line 13">
            <a:extLst>
              <a:ext uri="{FF2B5EF4-FFF2-40B4-BE49-F238E27FC236}">
                <a16:creationId xmlns:a16="http://schemas.microsoft.com/office/drawing/2014/main" id="{5A3639DF-FCAF-47C7-9833-F80E3F6C3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8026" y="2852739"/>
            <a:ext cx="73025" cy="1512887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998" name="Line 14">
            <a:extLst>
              <a:ext uri="{FF2B5EF4-FFF2-40B4-BE49-F238E27FC236}">
                <a16:creationId xmlns:a16="http://schemas.microsoft.com/office/drawing/2014/main" id="{EC16F07F-43D7-431C-9CD2-B292B8FC56B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02313" y="5013325"/>
            <a:ext cx="1295400" cy="152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999" name="Line 15">
            <a:extLst>
              <a:ext uri="{FF2B5EF4-FFF2-40B4-BE49-F238E27FC236}">
                <a16:creationId xmlns:a16="http://schemas.microsoft.com/office/drawing/2014/main" id="{1B7C7247-F4F1-4A56-A76A-D5754B565B4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97263" y="3644900"/>
            <a:ext cx="762000" cy="685800"/>
          </a:xfrm>
          <a:prstGeom prst="line">
            <a:avLst/>
          </a:prstGeom>
          <a:noFill/>
          <a:ln w="5397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00" name="Line 16">
            <a:extLst>
              <a:ext uri="{FF2B5EF4-FFF2-40B4-BE49-F238E27FC236}">
                <a16:creationId xmlns:a16="http://schemas.microsoft.com/office/drawing/2014/main" id="{9BEBD89E-84E3-4D2F-A17C-164115FA21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16501" y="1916114"/>
            <a:ext cx="1655763" cy="1152525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9FA7AF6-E2C9-4826-8DC5-DBDA5E4AED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393" y="145834"/>
            <a:ext cx="9391828" cy="7034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 animBg="1" autoUpdateAnimBg="0"/>
      <p:bldP spid="41994" grpId="0" animBg="1" autoUpdateAnimBg="0"/>
      <p:bldP spid="41995" grpId="0" animBg="1" autoUpdateAnimBg="0"/>
      <p:bldP spid="41996" grpId="0" animBg="1" autoUpdateAnimBg="0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582</Words>
  <Application>Microsoft Office PowerPoint</Application>
  <PresentationFormat>Широкоэкранный</PresentationFormat>
  <Paragraphs>78</Paragraphs>
  <Slides>14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Google Sans</vt:lpstr>
      <vt:lpstr>Tahoma</vt:lpstr>
      <vt:lpstr>Trebuchet MS</vt:lpstr>
      <vt:lpstr>Wingdings 3</vt:lpstr>
      <vt:lpstr>Аспект</vt:lpstr>
      <vt:lpstr>ClipArt</vt:lpstr>
      <vt:lpstr>Clip</vt:lpstr>
      <vt:lpstr>ЭЛЕКТРОБЕЗОПАСНОСТЬ</vt:lpstr>
      <vt:lpstr>Презентация PowerPoint</vt:lpstr>
      <vt:lpstr>Электрические провода и кабели</vt:lpstr>
      <vt:lpstr>Электробезопсность</vt:lpstr>
      <vt:lpstr>Электробезопасность</vt:lpstr>
      <vt:lpstr>Электробезопасность</vt:lpstr>
      <vt:lpstr>Электробезопасность</vt:lpstr>
      <vt:lpstr>Вентиляторы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ЭЛЕКТРОБЕЗОПАСНОСТЬ</dc:title>
  <dc:creator>Пользователь</dc:creator>
  <cp:lastModifiedBy>Пользователь</cp:lastModifiedBy>
  <cp:revision>6</cp:revision>
  <dcterms:created xsi:type="dcterms:W3CDTF">2024-11-14T13:07:20Z</dcterms:created>
  <dcterms:modified xsi:type="dcterms:W3CDTF">2024-11-15T13:33:44Z</dcterms:modified>
</cp:coreProperties>
</file>