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Нижний ракурс облаков в небе">
            <a:extLst>
              <a:ext uri="{FF2B5EF4-FFF2-40B4-BE49-F238E27FC236}">
                <a16:creationId xmlns:a16="http://schemas.microsoft.com/office/drawing/2014/main" id="{EC480B2D-BCF9-2542-2216-6898AFED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5" b="10016"/>
          <a:stretch/>
        </p:blipFill>
        <p:spPr>
          <a:xfrm>
            <a:off x="82692" y="9733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37D99-787C-4F50-B043-612C2591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3092652"/>
            <a:ext cx="5327780" cy="1460688"/>
          </a:xfrm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r>
              <a:rPr lang="ru-RU" sz="9600" dirty="0">
                <a:solidFill>
                  <a:schemeClr val="accent5">
                    <a:lumMod val="75000"/>
                  </a:schemeClr>
                </a:solidFill>
              </a:rPr>
              <a:t>ГОЛОЛЕД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3A5DB5-D3C8-4E86-ACE8-2C720465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817" y="5409639"/>
            <a:ext cx="5481920" cy="908807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</a:rPr>
              <a:t>Охрана труда</a:t>
            </a:r>
          </a:p>
        </p:txBody>
      </p:sp>
    </p:spTree>
    <p:extLst>
      <p:ext uri="{BB962C8B-B14F-4D97-AF65-F5344CB8AC3E}">
        <p14:creationId xmlns:p14="http://schemas.microsoft.com/office/powerpoint/2010/main" val="138970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EDAF0F-3E0B-42C4-BDA4-7D284FA4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918" y="2116428"/>
            <a:ext cx="1924050" cy="16478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897301-6817-42B9-B143-0AC2ECDCCFA6}"/>
              </a:ext>
            </a:extLst>
          </p:cNvPr>
          <p:cNvSpPr/>
          <p:nvPr/>
        </p:nvSpPr>
        <p:spPr>
          <a:xfrm>
            <a:off x="729842" y="385894"/>
            <a:ext cx="9034943" cy="538609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C66FF"/>
                </a:solidFill>
                <a:latin typeface="Arial" panose="020B0604020202020204" pitchFamily="34" charset="0"/>
              </a:rPr>
              <a:t>Соблюдайте меры безопасности при гололеде:</a:t>
            </a:r>
          </a:p>
          <a:p>
            <a:pPr algn="just"/>
            <a:endParaRPr lang="ru-RU" sz="2800" dirty="0">
              <a:solidFill>
                <a:srgbClr val="CC66FF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на улице скользко, в первую очередь надо позаботиться о подходящей обуви: носите только удобную нескользящую обувь с устойчивым каблуком (не выше 3-4 см), широкой носовой частью, толстой подошвой, с четким рельефом - чем он крупнее, тем меньше придется скользить;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Шансы получить травму при быстрой ходьбе резко возрастают, поэтому возьмите за правило выходить из дома раньше, чтобы идти медленно, не спеша, немного наклонившись вперед. Не держите руки в карманах и не обвешивайтесь сумками - рукам нужна свобода движений, чтобы при необходимости вы смогли быстро восстановить равновесие;</a:t>
            </a:r>
          </a:p>
        </p:txBody>
      </p:sp>
    </p:spTree>
    <p:extLst>
      <p:ext uri="{BB962C8B-B14F-4D97-AF65-F5344CB8AC3E}">
        <p14:creationId xmlns:p14="http://schemas.microsoft.com/office/powerpoint/2010/main" val="67683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3CCF44-42FF-4E24-84C4-B76BBC81AC9C}"/>
              </a:ext>
            </a:extLst>
          </p:cNvPr>
          <p:cNvSpPr/>
          <p:nvPr/>
        </p:nvSpPr>
        <p:spPr>
          <a:xfrm>
            <a:off x="1518407" y="427840"/>
            <a:ext cx="8456103" cy="3693319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3. Старайтесь обходить все места с наклонной поверхностью;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4. Откажитесь от сумок на длинных ручках, свисающих через плечо, носите сумки в обеих руках, равномерно распределяя тяжесть на правую и левую руки;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 Пожилым людям в гололед не следует выходить из дому без палочки или трости с острым наконечником (можно взять обычную лыжную палку);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 Если вы носите длинное пальто или шубу, обязательно приподнимайте полы одежды, когда выходите из транспорта или спускаетесь по лестнице;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7. Не бегите вдогонку за автобусом и другим транспортом.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ACF1E-A4FA-48EE-B8C2-F21F59E9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7" y="4121159"/>
            <a:ext cx="4572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BFCFDDDE-B098-4557-9B65-0F02C7ADA237}"/>
              </a:ext>
            </a:extLst>
          </p:cNvPr>
          <p:cNvSpPr/>
          <p:nvPr/>
        </p:nvSpPr>
        <p:spPr>
          <a:xfrm>
            <a:off x="419450" y="369117"/>
            <a:ext cx="3942827" cy="215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Если Вы поскользнулись, присядьте, чтобы снизить высоту падения. </a:t>
            </a:r>
          </a:p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F3719C7-69DC-4659-BAE9-9B1AA55A9CEE}"/>
              </a:ext>
            </a:extLst>
          </p:cNvPr>
          <p:cNvSpPr/>
          <p:nvPr/>
        </p:nvSpPr>
        <p:spPr>
          <a:xfrm>
            <a:off x="7986318" y="369117"/>
            <a:ext cx="3942827" cy="325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момент падения постарайтесь сгруппироваться и, перекатившись, смягчить удар о землю. </a:t>
            </a:r>
          </a:p>
          <a:p>
            <a:pPr algn="ctr"/>
            <a:endParaRPr lang="ru-RU" dirty="0"/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FB22295D-C415-450B-A3E0-B2C2C84E7F5A}"/>
              </a:ext>
            </a:extLst>
          </p:cNvPr>
          <p:cNvSpPr/>
          <p:nvPr/>
        </p:nvSpPr>
        <p:spPr>
          <a:xfrm>
            <a:off x="8103765" y="3775046"/>
            <a:ext cx="3825380" cy="21727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пытайтесь спасти вещи, которые несёте в руках. </a:t>
            </a:r>
          </a:p>
          <a:p>
            <a:pPr algn="ctr"/>
            <a:endParaRPr lang="ru-RU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78470D09-64BA-41D5-941D-FB68CBF73907}"/>
              </a:ext>
            </a:extLst>
          </p:cNvPr>
          <p:cNvSpPr/>
          <p:nvPr/>
        </p:nvSpPr>
        <p:spPr>
          <a:xfrm>
            <a:off x="419451" y="2650922"/>
            <a:ext cx="3668786" cy="3355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торопитесь подняться, осмотрите себя, нет ли травм, попросите прохожих людей помочь вам.</a:t>
            </a: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E5613-75F4-4C0F-AFF5-8671914C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88" y="679508"/>
            <a:ext cx="3324837" cy="4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15220E3A-5E97-465A-BCF0-7AA125366033}"/>
              </a:ext>
            </a:extLst>
          </p:cNvPr>
          <p:cNvSpPr/>
          <p:nvPr/>
        </p:nvSpPr>
        <p:spPr>
          <a:xfrm>
            <a:off x="1610685" y="931178"/>
            <a:ext cx="8472882" cy="437066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опасны падения на спину, так как можно получить сотрясение мозга. При получении травмы обязательно обратитесь к врачу за оказанием медицинской помощи.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8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18D765-2074-469B-BCC9-92538AF22A44}"/>
              </a:ext>
            </a:extLst>
          </p:cNvPr>
          <p:cNvSpPr/>
          <p:nvPr/>
        </p:nvSpPr>
        <p:spPr>
          <a:xfrm>
            <a:off x="562061" y="696286"/>
            <a:ext cx="10553351" cy="4585871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водитель транспортного средства: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5C5C5C"/>
                </a:solidFill>
                <a:latin typeface="Arial" panose="020B0604020202020204" pitchFamily="34" charset="0"/>
              </a:rPr>
              <a:t>-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установите на колёса зимнюю шипованную резину;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проверьте тормозную систему автомобиля (при необходимости прокачайте ее);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не начинайте движение при непрогретом двигателе автомобиля;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не допускайте резкого торможения на льду;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выбирайте умеренную скорость движения;</a:t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будьте взаимно вежливыми на дороге по отношению к другим участникам движения.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46A7BA-3138-481A-925F-C6DDC04F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3753"/>
            <a:ext cx="5133975" cy="2181225"/>
          </a:xfrm>
          <a:prstGeom prst="rect">
            <a:avLst/>
          </a:prstGeom>
        </p:spPr>
      </p:pic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2F7D454C-ABE6-4D3D-B7E4-15C0EB27B8FD}"/>
              </a:ext>
            </a:extLst>
          </p:cNvPr>
          <p:cNvSpPr/>
          <p:nvPr/>
        </p:nvSpPr>
        <p:spPr>
          <a:xfrm>
            <a:off x="1568741" y="2902591"/>
            <a:ext cx="8246378" cy="298648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Перед тем, как собираетесь на улицу, регулярно повторяйте с детьми правила безопасного поведения на скользкой дороге – </a:t>
            </a:r>
            <a:r>
              <a:rPr lang="ru-RU" sz="3200" i="1" dirty="0">
                <a:solidFill>
                  <a:srgbClr val="FF0000"/>
                </a:solidFill>
              </a:rPr>
              <a:t>не бегать, не толкаться, не играть, не отпускать руку взрослого</a:t>
            </a:r>
            <a:r>
              <a:rPr lang="ru-RU" dirty="0"/>
              <a:t>.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НЕ СПЕШИТЕ</a:t>
            </a: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AF497D05-0D9B-404C-A9A1-E03E81D4572B}"/>
              </a:ext>
            </a:extLst>
          </p:cNvPr>
          <p:cNvSpPr/>
          <p:nvPr/>
        </p:nvSpPr>
        <p:spPr>
          <a:xfrm>
            <a:off x="1182848" y="383753"/>
            <a:ext cx="4127383" cy="226716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Проговаривайте с детьми телефоны экстренных служб и ситуации при которых необходимо ими воспользоваться</a:t>
            </a:r>
          </a:p>
        </p:txBody>
      </p:sp>
    </p:spTree>
    <p:extLst>
      <p:ext uri="{BB962C8B-B14F-4D97-AF65-F5344CB8AC3E}">
        <p14:creationId xmlns:p14="http://schemas.microsoft.com/office/powerpoint/2010/main" val="124864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3F26BB-A6AF-4AD8-95FF-BD0FB275E052}"/>
              </a:ext>
            </a:extLst>
          </p:cNvPr>
          <p:cNvSpPr/>
          <p:nvPr/>
        </p:nvSpPr>
        <p:spPr>
          <a:xfrm>
            <a:off x="822121" y="570451"/>
            <a:ext cx="103687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Roboto"/>
              </a:rPr>
              <a:t>ПОМНИТЕ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несколько правил при ушибе – это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приложить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к ушибленному месту что-нибудь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холодное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, к примеру, пакет со снегом или лед, на 5-10 минут, делая небольшие перерывы. Воздействие низкой температуры позволяет предотвратить развитие отека, воспалительного процесса, а также остановить внутреннее кровотечение. Аналогичный эффект оказывает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тугая давящая повязка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. Более того, она обеспечит покой поврежденной конечности. Если своевременно принятые меры помогли избежать появления отека, то можно переходить к следующему этапу “лечения” физиотерапевтическими процедурами и согревающими мазями. Эти методы используются для быстрого рассасывания синяков. Если через несколько дней все еще присутствуют болевые ощущения, лучше обратиться к врачу-травматологу. Вы самостоятельно можете не распознать повреждение внутренних органов или закрытый перелом.</a:t>
            </a:r>
          </a:p>
          <a:p>
            <a:pPr algn="just"/>
            <a:r>
              <a:rPr lang="ru-RU" sz="1400" dirty="0">
                <a:solidFill>
                  <a:srgbClr val="5C5C5C"/>
                </a:solidFill>
                <a:latin typeface="Roboto"/>
              </a:rPr>
              <a:t>Распознать растяжение, перелом или вывих конечности может врач-травматолог после осмотра и рентгенологического исследования. Их результаты позволят судить о тяжести травмы, определить методы дальнейшего лечения. Однако до обращения к специалисту необходимо оказать себе первую помощь.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Растяжение связок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можно распознать, если основными симптомами является резкая и сильная боль в месте травмы, наряду с которой наблюдается нехарактерная подвижность сустава.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Вывих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легко определить по неестественно вывернутой конечности и почти полному отсутствию подвижности в суставе.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Первая помощь заключается в наложение вокруг сустава тугой повязки, ограничивающей его движение, а также применение холода. 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Переломы рук 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–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зафиксируйте область повреждения кости и срочно поторопитесь в травматологию.</a:t>
            </a:r>
          </a:p>
          <a:p>
            <a:pPr algn="just"/>
            <a:r>
              <a:rPr lang="ru-RU" sz="1400" b="1" dirty="0">
                <a:solidFill>
                  <a:srgbClr val="5C5C5C"/>
                </a:solidFill>
                <a:latin typeface="Roboto"/>
              </a:rPr>
              <a:t>Травма головы 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- при любых ушибах обращение к врачу должно быть незамедлительным, особенно, если падение сопровождалось потерей сознания и последующей головной болью. Опасность такой травмы заключается в возможности образования внутренней гематомы.</a:t>
            </a:r>
          </a:p>
          <a:p>
            <a:pPr algn="just"/>
            <a:endParaRPr lang="ru-RU" sz="1400" b="0" dirty="0">
              <a:solidFill>
                <a:srgbClr val="5C5C5C"/>
              </a:solidFill>
              <a:effectLst/>
              <a:latin typeface="Roboto"/>
            </a:endParaRPr>
          </a:p>
          <a:p>
            <a:pPr algn="just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БУДЬТЕ ЗДОРОВЫ И БЕРЕГИТЕ СЕБЯ</a:t>
            </a:r>
          </a:p>
          <a:p>
            <a:pPr algn="just"/>
            <a:r>
              <a:rPr lang="ru-RU" sz="1400" b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С Уважением,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охрана труда</a:t>
            </a:r>
            <a:endParaRPr lang="ru-RU" sz="1400" b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9402103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685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Neue Haas Grotesk Text Pro</vt:lpstr>
      <vt:lpstr>Roboto</vt:lpstr>
      <vt:lpstr>Times New Roman</vt:lpstr>
      <vt:lpstr>SwellVTI</vt:lpstr>
      <vt:lpstr>ГОЛОЛЕД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ГОЛОЛЕД</dc:title>
  <dc:creator>Пользователь</dc:creator>
  <cp:lastModifiedBy>Пользователь</cp:lastModifiedBy>
  <cp:revision>4</cp:revision>
  <dcterms:created xsi:type="dcterms:W3CDTF">2024-11-16T06:02:32Z</dcterms:created>
  <dcterms:modified xsi:type="dcterms:W3CDTF">2024-11-22T10:05:20Z</dcterms:modified>
</cp:coreProperties>
</file>